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tags/tag2.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5"/>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41" r:id="rId31"/>
    <p:sldId id="2146847245" r:id="rId32"/>
    <p:sldId id="2146847246" r:id="rId33"/>
    <p:sldId id="2146847247" r:id="rId34"/>
    <p:sldId id="2146847248" r:id="rId35"/>
    <p:sldId id="2146847238" r:id="rId36"/>
    <p:sldId id="2146847239" r:id="rId37"/>
    <p:sldId id="2146847240" r:id="rId38"/>
    <p:sldId id="2146847242" r:id="rId39"/>
    <p:sldId id="2146847220" r:id="rId40"/>
    <p:sldId id="2146847204" r:id="rId41"/>
    <p:sldId id="2146847209" r:id="rId42"/>
    <p:sldId id="2146847211" r:id="rId43"/>
    <p:sldId id="2146847210" r:id="rId44"/>
    <p:sldId id="2146847212" r:id="rId45"/>
    <p:sldId id="2146847133" r:id="rId46"/>
    <p:sldId id="2146847223" r:id="rId47"/>
    <p:sldId id="2146847224" r:id="rId48"/>
    <p:sldId id="2146847222" r:id="rId49"/>
    <p:sldId id="258" r:id="rId50"/>
    <p:sldId id="2146847225" r:id="rId51"/>
    <p:sldId id="2146847138" r:id="rId52"/>
    <p:sldId id="2146847226" r:id="rId53"/>
    <p:sldId id="2146847243" r:id="rId54"/>
    <p:sldId id="2146847128" r:id="rId55"/>
    <p:sldId id="877" r:id="rId56"/>
    <p:sldId id="2146847175" r:id="rId57"/>
    <p:sldId id="845" r:id="rId58"/>
    <p:sldId id="2076136319" r:id="rId59"/>
    <p:sldId id="2146847205" r:id="rId60"/>
    <p:sldId id="2146847165" r:id="rId61"/>
    <p:sldId id="2146847173" r:id="rId62"/>
    <p:sldId id="2146847195" r:id="rId63"/>
    <p:sldId id="2146847164" r:id="rId64"/>
    <p:sldId id="2146847174" r:id="rId65"/>
    <p:sldId id="2076136332" r:id="rId66"/>
    <p:sldId id="2076136335" r:id="rId67"/>
    <p:sldId id="2146847130" r:id="rId68"/>
    <p:sldId id="2146847148" r:id="rId69"/>
    <p:sldId id="2146847149" r:id="rId70"/>
    <p:sldId id="2146847150" r:id="rId71"/>
    <p:sldId id="2146847151" r:id="rId72"/>
    <p:sldId id="2146847197" r:id="rId73"/>
    <p:sldId id="2146847152" r:id="rId74"/>
    <p:sldId id="2146847153" r:id="rId75"/>
    <p:sldId id="2146847154" r:id="rId76"/>
    <p:sldId id="2146847155" r:id="rId77"/>
    <p:sldId id="2146847134" r:id="rId78"/>
    <p:sldId id="521" r:id="rId79"/>
    <p:sldId id="2146847227" r:id="rId80"/>
    <p:sldId id="2146847229" r:id="rId81"/>
    <p:sldId id="2146847230" r:id="rId82"/>
    <p:sldId id="2146847228" r:id="rId83"/>
    <p:sldId id="2146847232" r:id="rId84"/>
    <p:sldId id="2146847233" r:id="rId85"/>
    <p:sldId id="523" r:id="rId86"/>
    <p:sldId id="2146847234" r:id="rId87"/>
    <p:sldId id="2146847235" r:id="rId88"/>
    <p:sldId id="522" r:id="rId89"/>
    <p:sldId id="2146847162" r:id="rId90"/>
    <p:sldId id="2146847129" r:id="rId91"/>
    <p:sldId id="1563" r:id="rId92"/>
    <p:sldId id="2146847250" r:id="rId93"/>
    <p:sldId id="2146847249" r:id="rId94"/>
    <p:sldId id="2146847142" r:id="rId95"/>
    <p:sldId id="2076136299" r:id="rId96"/>
    <p:sldId id="2146847177" r:id="rId97"/>
    <p:sldId id="2146847178" r:id="rId98"/>
    <p:sldId id="2146847144" r:id="rId99"/>
    <p:sldId id="2146847180" r:id="rId100"/>
    <p:sldId id="2146847179" r:id="rId101"/>
    <p:sldId id="2146847221" r:id="rId102"/>
    <p:sldId id="2146847184" r:id="rId103"/>
    <p:sldId id="2146847181" r:id="rId104"/>
    <p:sldId id="2146847185" r:id="rId105"/>
    <p:sldId id="2146847186" r:id="rId106"/>
    <p:sldId id="2146847183" r:id="rId107"/>
    <p:sldId id="2076136293" r:id="rId108"/>
    <p:sldId id="2146847187" r:id="rId109"/>
    <p:sldId id="2076136298" r:id="rId110"/>
    <p:sldId id="2076136296" r:id="rId111"/>
    <p:sldId id="2076136297" r:id="rId112"/>
    <p:sldId id="2146847194" r:id="rId113"/>
    <p:sldId id="2146847193" r:id="rId114"/>
    <p:sldId id="2146847191" r:id="rId115"/>
    <p:sldId id="2146847192" r:id="rId116"/>
    <p:sldId id="2076136313" r:id="rId117"/>
    <p:sldId id="2076136308" r:id="rId118"/>
    <p:sldId id="2076136348" r:id="rId119"/>
    <p:sldId id="2076136349" r:id="rId120"/>
    <p:sldId id="2076136350" r:id="rId121"/>
    <p:sldId id="2076136351" r:id="rId122"/>
    <p:sldId id="2076136352" r:id="rId123"/>
    <p:sldId id="2146847147"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102" d="100"/>
          <a:sy n="102" d="100"/>
        </p:scale>
        <p:origin x="132" y="162"/>
      </p:cViewPr>
      <p:guideLst/>
    </p:cSldViewPr>
  </p:slideViewPr>
  <p:notesTextViewPr>
    <p:cViewPr>
      <p:scale>
        <a:sx n="1" d="1"/>
        <a:sy n="1" d="1"/>
      </p:scale>
      <p:origin x="0" y="0"/>
    </p:cViewPr>
  </p:notesTextViewPr>
  <p:sorterViewPr>
    <p:cViewPr>
      <p:scale>
        <a:sx n="66" d="100"/>
        <a:sy n="66" d="100"/>
      </p:scale>
      <p:origin x="0" y="-51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 Id="rId4"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mc:Choice xmlns:a14="http://schemas.microsoft.com/office/drawing/2010/main"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m:t>
                    </m:r>
                    <m:r>
                      <a:rPr lang="en-US" sz="2000" b="0" i="1" dirty="0" smtClean="0">
                        <a:latin typeface="Cambria Math" panose="02040503050406030204" pitchFamily="18" charset="0"/>
                      </a:rPr>
                      <m:t>𝑛𝑒𝑟𝑎𝑡𝑖𝑜𝑛</m:t>
                    </m:r>
                    <m:r>
                      <a:rPr lang="en-US" sz="2000" b="0" i="1" dirty="0" smtClean="0">
                        <a:latin typeface="Cambria Math" panose="02040503050406030204" pitchFamily="18" charset="0"/>
                      </a:rPr>
                      <m:t>=1</m:t>
                    </m:r>
                  </m:oMath>
                </m:oMathPara>
              </a14:m>
              <a:endParaRPr lang="en-US" sz="2000" dirty="0"/>
            </a:p>
          </dgm:t>
        </dgm:pt>
      </mc:Choice>
      <mc:Fallback>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m:t>
                </m:r>
                <m:r>
                  <a:rPr lang="en-US" sz="2000" b="0" i="1" kern="1200" dirty="0" smtClean="0">
                    <a:latin typeface="Cambria Math" panose="02040503050406030204" pitchFamily="18" charset="0"/>
                  </a:rPr>
                  <m:t>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67</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70</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107</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1/12/2023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1/12/2023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37</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47</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1/12/2023 10:32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1/12/2023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1/12/2023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107.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10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23.jpeg"/></Relationships>
</file>

<file path=ppt/slides/_rels/slide10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6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9.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mc:Choice xmlns:a14="http://schemas.microsoft.com/office/drawing/2010/main"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mc:Choice xmlns:a14="http://schemas.microsoft.com/office/drawing/2010/main"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901D26B4-436D-4E67-FCA7-471C20497298}"/>
              </a:ext>
            </a:extLst>
          </p:cNvPr>
          <p:cNvSpPr/>
          <p:nvPr/>
        </p:nvSpPr>
        <p:spPr>
          <a:xfrm>
            <a:off x="1746803" y="5435839"/>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
        <p:nvSpPr>
          <p:cNvPr id="4" name="Rectangle: Rounded Corners 3">
            <a:extLst>
              <a:ext uri="{FF2B5EF4-FFF2-40B4-BE49-F238E27FC236}">
                <a16:creationId xmlns:a16="http://schemas.microsoft.com/office/drawing/2014/main" id="{4CB12890-C4A7-04EA-61DA-F3EAD05E67AC}"/>
              </a:ext>
            </a:extLst>
          </p:cNvPr>
          <p:cNvSpPr/>
          <p:nvPr/>
        </p:nvSpPr>
        <p:spPr>
          <a:xfrm>
            <a:off x="470452" y="238569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3538893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b="-994"/>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22E67F-2151-96B0-549D-371FB4B340A7}"/>
                  </a:ext>
                </a:extLst>
              </p:cNvPr>
              <p:cNvSpPr txBox="1"/>
              <p:nvPr/>
            </p:nvSpPr>
            <p:spPr>
              <a:xfrm>
                <a:off x="7666608" y="5845832"/>
                <a:ext cx="3978141" cy="728661"/>
              </a:xfrm>
              <a:prstGeom prst="rect">
                <a:avLst/>
              </a:prstGeom>
              <a:noFill/>
            </p:spPr>
            <p:txBody>
              <a:bodyPr wrap="square">
                <a:spAutoFit/>
              </a:bodyPr>
              <a:lstStyle/>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dirty="0"/>
              </a:p>
            </p:txBody>
          </p:sp>
        </mc:Choice>
        <mc:Fallback xmlns="">
          <p:sp>
            <p:nvSpPr>
              <p:cNvPr id="6" name="TextBox 5">
                <a:extLst>
                  <a:ext uri="{FF2B5EF4-FFF2-40B4-BE49-F238E27FC236}">
                    <a16:creationId xmlns:a16="http://schemas.microsoft.com/office/drawing/2014/main" id="{9522E67F-2151-96B0-549D-371FB4B340A7}"/>
                  </a:ext>
                </a:extLst>
              </p:cNvPr>
              <p:cNvSpPr txBox="1">
                <a:spLocks noRot="1" noChangeAspect="1" noMove="1" noResize="1" noEditPoints="1" noAdjustHandles="1" noChangeArrowheads="1" noChangeShapeType="1" noTextEdit="1"/>
              </p:cNvSpPr>
              <p:nvPr/>
            </p:nvSpPr>
            <p:spPr>
              <a:xfrm>
                <a:off x="7666608" y="5845832"/>
                <a:ext cx="3978141" cy="728661"/>
              </a:xfrm>
              <a:prstGeom prst="rect">
                <a:avLst/>
              </a:prstGeom>
              <a:blipFill>
                <a:blip r:embed="rId5"/>
                <a:stretch>
                  <a:fillRect b="-4202"/>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Decision Procedures</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0"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0"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1006021" y="2405169"/>
            <a:ext cx="5357071" cy="339665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m:t>
                          </m:r>
                          <m:r>
                            <a:rPr lang="en-US" i="1">
                              <a:latin typeface="Cambria Math" panose="02040503050406030204" pitchFamily="18" charset="0"/>
                            </a:rPr>
                            <m:t>:</m:t>
                          </m:r>
                          <m:r>
                            <a:rPr lang="en-US" i="1">
                              <a:latin typeface="Cambria Math" panose="02040503050406030204" pitchFamily="18" charset="0"/>
                            </a:rPr>
                            <m:t>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m:t>
                      </m:r>
                      <m:r>
                        <a:rPr lang="en-US" i="1">
                          <a:latin typeface="Cambria Math" panose="02040503050406030204" pitchFamily="18" charset="0"/>
                        </a:rPr>
                        <m:t>62</m:t>
                      </m:r>
                      <m:r>
                        <a:rPr lang="en-US" i="1">
                          <a:latin typeface="Cambria Math" panose="02040503050406030204" pitchFamily="18" charset="0"/>
                        </a:rPr>
                        <m:t>:</m:t>
                      </m:r>
                      <m:r>
                        <a:rPr lang="en-US" i="1">
                          <a:latin typeface="Cambria Math" panose="02040503050406030204" pitchFamily="18" charset="0"/>
                        </a:rPr>
                        <m:t>62</m:t>
                      </m:r>
                      <m:r>
                        <a:rPr lang="en-US" b="0" i="1" smtClean="0">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multiplier circuit</a:t>
                </a:r>
              </a:p>
              <a:p>
                <a:pPr lvl="1"/>
                <a:endParaRPr lang="en-US" dirty="0"/>
              </a:p>
            </p:txBody>
          </p:sp>
        </mc:Choice>
        <mc:Fallback>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2 . </m:t>
                    </m:r>
                    <m:r>
                      <a:rPr lang="en-US" b="0" i="1" smtClean="0">
                        <a:latin typeface="Cambria Math" panose="02040503050406030204" pitchFamily="18" charset="0"/>
                      </a:rPr>
                      <m:t>𝑆</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4098676" y="2756765"/>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4098676" y="2756765"/>
                <a:ext cx="5061257" cy="6722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6063078" y="6308209"/>
            <a:ext cx="6128922" cy="369332"/>
          </a:xfrm>
          <a:prstGeom prst="rect">
            <a:avLst/>
          </a:prstGeom>
          <a:noFill/>
        </p:spPr>
        <p:txBody>
          <a:bodyPr wrap="none" rtlCol="0">
            <a:spAutoFit/>
          </a:bodyPr>
          <a:lstStyle/>
          <a:p>
            <a:r>
              <a:rPr lang="en-US" dirty="0"/>
              <a:t>Solves problem very quickly, no dependency on variable phases</a:t>
            </a:r>
          </a:p>
        </p:txBody>
      </p:sp>
      <p:pic>
        <p:nvPicPr>
          <p:cNvPr id="6" name="Picture 5">
            <a:extLst>
              <a:ext uri="{FF2B5EF4-FFF2-40B4-BE49-F238E27FC236}">
                <a16:creationId xmlns:a16="http://schemas.microsoft.com/office/drawing/2014/main" id="{309FFAF9-B10F-FE82-69B9-1FB1F80C01AB}"/>
              </a:ext>
            </a:extLst>
          </p:cNvPr>
          <p:cNvPicPr>
            <a:picLocks noChangeAspect="1"/>
          </p:cNvPicPr>
          <p:nvPr/>
        </p:nvPicPr>
        <p:blipFill>
          <a:blip r:embed="rId3"/>
          <a:stretch>
            <a:fillRect/>
          </a:stretch>
        </p:blipFill>
        <p:spPr>
          <a:xfrm>
            <a:off x="4261244" y="1690688"/>
            <a:ext cx="7930756" cy="4389421"/>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 - Arithmetic</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endParaRPr lang="en-US" dirty="0"/>
          </a:p>
        </p:txBody>
      </p:sp>
      <p:sp>
        <p:nvSpPr>
          <p:cNvPr id="3" name="Rectangle: Rounded Corners 2">
            <a:extLst>
              <a:ext uri="{FF2B5EF4-FFF2-40B4-BE49-F238E27FC236}">
                <a16:creationId xmlns:a16="http://schemas.microsoft.com/office/drawing/2014/main" id="{2939FF57-E389-0051-EB2C-E3AB228B613D}"/>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17647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290744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691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08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817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40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02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674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531825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768801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
        <p:nvSpPr>
          <p:cNvPr id="3" name="Rectangle: Rounded Corners 2">
            <a:extLst>
              <a:ext uri="{FF2B5EF4-FFF2-40B4-BE49-F238E27FC236}">
                <a16:creationId xmlns:a16="http://schemas.microsoft.com/office/drawing/2014/main" id="{0073B3DF-4980-9915-D063-E3645E7A5A80}"/>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3132181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Where it applies</a:t>
            </a:r>
          </a:p>
        </p:txBody>
      </p:sp>
      <p:sp>
        <p:nvSpPr>
          <p:cNvPr id="3" name="Content Placeholder 2">
            <a:extLst>
              <a:ext uri="{FF2B5EF4-FFF2-40B4-BE49-F238E27FC236}">
                <a16:creationId xmlns:a16="http://schemas.microsoft.com/office/drawing/2014/main" id="{CAE10AB3-DDA2-BE86-E700-874D7A9760E7}"/>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46577D76-EE63-244B-BB55-70122FBCA58B}"/>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3361376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3596281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E9357D44-9E65-5A99-3EB0-A77AEA6E024C}"/>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654328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
        <p:nvSpPr>
          <p:cNvPr id="3" name="Rectangle: Rounded Corners 2">
            <a:extLst>
              <a:ext uri="{FF2B5EF4-FFF2-40B4-BE49-F238E27FC236}">
                <a16:creationId xmlns:a16="http://schemas.microsoft.com/office/drawing/2014/main" id="{3AF93015-060A-CF68-28DD-C4799E99DEF4}"/>
              </a:ext>
            </a:extLst>
          </p:cNvPr>
          <p:cNvSpPr/>
          <p:nvPr/>
        </p:nvSpPr>
        <p:spPr>
          <a:xfrm>
            <a:off x="9429947" y="28665"/>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345616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
        <p:nvSpPr>
          <p:cNvPr id="5" name="Rectangle: Rounded Corners 4">
            <a:extLst>
              <a:ext uri="{FF2B5EF4-FFF2-40B4-BE49-F238E27FC236}">
                <a16:creationId xmlns:a16="http://schemas.microsoft.com/office/drawing/2014/main" id="{FE0F9A58-AB82-D6CA-9D34-AEE99F9DDBCA}"/>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2729369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20E2B7DE-FF4E-BF78-F2F0-C480381DA827}"/>
              </a:ext>
            </a:extLst>
          </p:cNvPr>
          <p:cNvSpPr/>
          <p:nvPr/>
        </p:nvSpPr>
        <p:spPr>
          <a:xfrm>
            <a:off x="2643399" y="367834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748254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5017</TotalTime>
  <Words>5946</Words>
  <Application>Microsoft Office PowerPoint</Application>
  <PresentationFormat>Widescreen</PresentationFormat>
  <Paragraphs>1175</Paragraphs>
  <Slides>120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Controlling Search - Arithmetic</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Retrieving Information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MBQI – Where it applies</vt:lpstr>
      <vt:lpstr>Quantifier Elimination / Satisfiability</vt:lpstr>
      <vt:lpstr>MBP</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297</cp:revision>
  <dcterms:created xsi:type="dcterms:W3CDTF">2020-08-26T00:59:18Z</dcterms:created>
  <dcterms:modified xsi:type="dcterms:W3CDTF">2023-01-12T22:30:54Z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